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60"/>
  </p:normalViewPr>
  <p:slideViewPr>
    <p:cSldViewPr>
      <p:cViewPr varScale="1">
        <p:scale>
          <a:sx n="39" d="100"/>
          <a:sy n="3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038D7-32E3-45DF-8ADB-B7820FEE3F02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39071-04E0-4476-88D4-3B9A5077F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9071-04E0-4476-88D4-3B9A5077F8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AAC243B-3C2E-456D-A6D4-AB30C4403A6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D92E1E-FB8B-4009-BB20-1D0F10B5E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4AItMg70kg&amp;feature=rela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Teaching Speaking and Listening: The Verbal Curriculum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3505200"/>
            <a:ext cx="3352800" cy="17526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Donielle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Speranza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Christine McDonald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Anthony Sylvester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1143000"/>
          </a:xfrm>
        </p:spPr>
        <p:txBody>
          <a:bodyPr/>
          <a:lstStyle/>
          <a:p>
            <a:r>
              <a:rPr lang="en-US" dirty="0" smtClean="0"/>
              <a:t>Activity : Our Twist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467600" cy="4068763"/>
          </a:xfrm>
        </p:spPr>
        <p:txBody>
          <a:bodyPr/>
          <a:lstStyle/>
          <a:p>
            <a:r>
              <a:rPr lang="en-US" dirty="0" smtClean="0"/>
              <a:t>Directions: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   Write a “Polonius Letter” from the perspective of a high school teacher giving advice to a perspective graduate. 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BLOG 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Question 1: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Reflect on a speech that you have given or heard. What was the purpose of the speech? Was it effective?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Question 2: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Do you think the Polonius Letter is an effective method of teaching? Why or why not? If not, how would you go about teaching a similar activity?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5 Types of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b="1" dirty="0" smtClean="0"/>
              <a:t>To Stimulate </a:t>
            </a:r>
            <a:r>
              <a:rPr lang="en-US" sz="2400" dirty="0" smtClean="0"/>
              <a:t>(What do you want your listener to </a:t>
            </a:r>
            <a:r>
              <a:rPr lang="en-US" sz="2400" i="1" dirty="0" smtClean="0"/>
              <a:t>feel</a:t>
            </a:r>
            <a:r>
              <a:rPr lang="en-US" sz="2400" dirty="0" smtClean="0"/>
              <a:t>?) </a:t>
            </a:r>
          </a:p>
          <a:p>
            <a:pPr>
              <a:buFont typeface="Arial" charset="0"/>
              <a:buChar char="•"/>
            </a:pPr>
            <a:r>
              <a:rPr lang="en-US" b="1" dirty="0" smtClean="0"/>
              <a:t>To Inform     </a:t>
            </a:r>
            <a:r>
              <a:rPr lang="en-US" sz="2400" dirty="0" smtClean="0"/>
              <a:t>(What do you want your listener to </a:t>
            </a:r>
            <a:r>
              <a:rPr lang="en-US" sz="2400" i="1" dirty="0" smtClean="0"/>
              <a:t>know</a:t>
            </a:r>
            <a:r>
              <a:rPr lang="en-US" sz="2400" dirty="0" smtClean="0"/>
              <a:t>?)</a:t>
            </a:r>
          </a:p>
          <a:p>
            <a:pPr>
              <a:buFont typeface="Arial" charset="0"/>
              <a:buChar char="•"/>
            </a:pPr>
            <a:r>
              <a:rPr lang="en-US" b="1" dirty="0" smtClean="0"/>
              <a:t>To Persuade </a:t>
            </a:r>
            <a:r>
              <a:rPr lang="en-US" sz="2400" dirty="0" smtClean="0"/>
              <a:t>(What do you want your listener to think or 			          </a:t>
            </a:r>
            <a:r>
              <a:rPr lang="en-US" sz="2400" i="1" dirty="0" smtClean="0"/>
              <a:t>believe</a:t>
            </a:r>
            <a:r>
              <a:rPr lang="en-US" sz="2400" dirty="0" smtClean="0"/>
              <a:t>?) </a:t>
            </a:r>
          </a:p>
          <a:p>
            <a:pPr>
              <a:buFont typeface="Arial" charset="0"/>
              <a:buChar char="•"/>
            </a:pPr>
            <a:r>
              <a:rPr lang="en-US" b="1" dirty="0" smtClean="0"/>
              <a:t>To Activate   </a:t>
            </a:r>
            <a:r>
              <a:rPr lang="en-US" sz="2400" dirty="0" smtClean="0"/>
              <a:t>(What do you want your listener to </a:t>
            </a:r>
            <a:r>
              <a:rPr lang="en-US" sz="2400" i="1" dirty="0" smtClean="0"/>
              <a:t>do</a:t>
            </a:r>
            <a:r>
              <a:rPr lang="en-US" sz="2400" dirty="0" smtClean="0"/>
              <a:t>?) </a:t>
            </a:r>
          </a:p>
          <a:p>
            <a:pPr>
              <a:buFont typeface="Arial" charset="0"/>
              <a:buChar char="•"/>
            </a:pPr>
            <a:r>
              <a:rPr lang="en-US" b="1" dirty="0" smtClean="0"/>
              <a:t>To Entertain </a:t>
            </a:r>
            <a:r>
              <a:rPr lang="en-US" sz="2400" dirty="0" smtClean="0"/>
              <a:t>(What do you want your listener to have 			          </a:t>
            </a:r>
            <a:r>
              <a:rPr lang="en-US" sz="2400" i="1" dirty="0" smtClean="0"/>
              <a:t>experienced</a:t>
            </a:r>
            <a:r>
              <a:rPr lang="en-US" sz="2400" dirty="0" smtClean="0"/>
              <a:t>?) </a:t>
            </a:r>
            <a:endParaRPr lang="en-US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Have A Dream”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purpose does this speech serve?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743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http://www.youtube.com/watch?v=Y4AItMg70kg&amp;feature=related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Speeches and Performances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r>
              <a:rPr lang="en-US" dirty="0" smtClean="0"/>
              <a:t>Book talks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Literature Circles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Debates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Dramatic Monologues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Group/Class Discussions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Presentations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Reader’s Theater</a:t>
            </a:r>
          </a:p>
          <a:p>
            <a:pPr algn="ctr">
              <a:buFont typeface="Arial" charset="0"/>
              <a:buChar char="•"/>
            </a:pPr>
            <a:r>
              <a:rPr lang="en-US" dirty="0" smtClean="0"/>
              <a:t>Story Telling</a:t>
            </a:r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Standards for Speaking and Listening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752600"/>
            <a:ext cx="4419600" cy="639762"/>
          </a:xfrm>
        </p:spPr>
        <p:txBody>
          <a:bodyPr>
            <a:noAutofit/>
          </a:bodyPr>
          <a:lstStyle/>
          <a:p>
            <a:r>
              <a:rPr lang="en-US" sz="2000" dirty="0" smtClean="0"/>
              <a:t>Listening and Speaking Strategies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34000" y="1752600"/>
            <a:ext cx="4041775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Speaking Applications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438400"/>
            <a:ext cx="4040188" cy="3941763"/>
          </a:xfrm>
        </p:spPr>
        <p:txBody>
          <a:bodyPr>
            <a:normAutofit/>
          </a:bodyPr>
          <a:lstStyle/>
          <a:p>
            <a:r>
              <a:rPr lang="en-US" dirty="0" smtClean="0"/>
              <a:t>Formulate adroit judgments about oral communications</a:t>
            </a:r>
          </a:p>
          <a:p>
            <a:r>
              <a:rPr lang="en-US" dirty="0" smtClean="0"/>
              <a:t>Deliver focused and coherent presentations w/ clear and distinctive reasoning</a:t>
            </a:r>
          </a:p>
          <a:p>
            <a:r>
              <a:rPr lang="en-US" dirty="0" smtClean="0"/>
              <a:t>Use gestures, tones, and vocabulary tailored to the audience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514600"/>
            <a:ext cx="4041775" cy="39512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Deliver polished formal and previously planned presentations that combine traditional rhetorical strategies of narration, exposition, persuasion, and description, demonstrating a command of standard English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143000"/>
          </a:xfrm>
        </p:spPr>
        <p:txBody>
          <a:bodyPr/>
          <a:lstStyle/>
          <a:p>
            <a:r>
              <a:rPr lang="en-US" dirty="0" smtClean="0"/>
              <a:t>FOCUS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467600" cy="4525963"/>
          </a:xfrm>
        </p:spPr>
        <p:txBody>
          <a:bodyPr/>
          <a:lstStyle/>
          <a:p>
            <a:r>
              <a:rPr lang="en-US" dirty="0" smtClean="0"/>
              <a:t>Who is your audience? </a:t>
            </a:r>
          </a:p>
          <a:p>
            <a:r>
              <a:rPr lang="en-US" dirty="0" smtClean="0"/>
              <a:t>What is the purpose of your presentation or speech?</a:t>
            </a:r>
          </a:p>
          <a:p>
            <a:r>
              <a:rPr lang="en-US" dirty="0" smtClean="0"/>
              <a:t>Which resources– visual aids, props, machines– will you need to make this presentation?</a:t>
            </a:r>
          </a:p>
          <a:p>
            <a:r>
              <a:rPr lang="en-US" dirty="0" smtClean="0"/>
              <a:t>What does your audience care about that you can link to your speech to draw them in?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Tricks of the Trade for Student Speakers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467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Tell stories that will draw in the audience</a:t>
            </a:r>
          </a:p>
          <a:p>
            <a:r>
              <a:rPr lang="en-US" sz="2800" dirty="0" smtClean="0"/>
              <a:t>Use humor to help relax and entertain the audience</a:t>
            </a:r>
          </a:p>
          <a:p>
            <a:r>
              <a:rPr lang="en-US" sz="2800" dirty="0" smtClean="0"/>
              <a:t>Connect with the audience to establish sincerity</a:t>
            </a:r>
          </a:p>
          <a:p>
            <a:r>
              <a:rPr lang="en-US" sz="2800" dirty="0" smtClean="0"/>
              <a:t>Incorporate compelling visuals—video, cartoons, art, presentation graphics- that will immediately capture the audience’s attention</a:t>
            </a:r>
            <a:endParaRPr lang="en-US" sz="2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Types of Reading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According to Burke, “the most common form of speaking that student’s will do is reading aloud” (p.233).</a:t>
            </a:r>
            <a:endParaRPr lang="en-US" sz="1000" dirty="0" smtClean="0"/>
          </a:p>
          <a:p>
            <a:pPr algn="ctr">
              <a:buNone/>
            </a:pPr>
            <a:endParaRPr lang="en-US" sz="800" dirty="0" smtClean="0"/>
          </a:p>
          <a:p>
            <a:pPr algn="ctr">
              <a:buNone/>
            </a:pPr>
            <a:endParaRPr lang="en-US" sz="800" dirty="0" smtClean="0"/>
          </a:p>
          <a:p>
            <a:pPr algn="ctr">
              <a:buNone/>
            </a:pPr>
            <a:r>
              <a:rPr lang="en-US" dirty="0" smtClean="0"/>
              <a:t>Choral Reading</a:t>
            </a:r>
          </a:p>
          <a:p>
            <a:pPr algn="ctr">
              <a:buNone/>
            </a:pPr>
            <a:r>
              <a:rPr lang="en-US" dirty="0" smtClean="0"/>
              <a:t>Quaker Reading</a:t>
            </a:r>
          </a:p>
          <a:p>
            <a:pPr algn="ctr">
              <a:buNone/>
            </a:pPr>
            <a:r>
              <a:rPr lang="en-US" dirty="0" smtClean="0"/>
              <a:t>Interrupted Reading (Ideal for ESL students)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Dramatic Reading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POLONIUS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“Hamlet” </a:t>
            </a:r>
          </a:p>
          <a:p>
            <a:pPr>
              <a:buNone/>
            </a:pPr>
            <a:r>
              <a:rPr lang="en-US" dirty="0" smtClean="0"/>
              <a:t>Provides a rare opportunity, perfectly timed given student’s ages, for parents to sit down and write a reflective letter, like Polonius, give the student advice before they head out in the world.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Burke (p. 14)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2934</TotalTime>
  <Words>436</Words>
  <Application>Microsoft Office PowerPoint</Application>
  <PresentationFormat>On-screen Show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Teaching Speaking and Listening: The Verbal Curriculum </vt:lpstr>
      <vt:lpstr>The 5 Types of Speech </vt:lpstr>
      <vt:lpstr>“I Have A Dream”</vt:lpstr>
      <vt:lpstr>Common Speeches and Performances</vt:lpstr>
      <vt:lpstr>Standards for Speaking and Listening</vt:lpstr>
      <vt:lpstr>FOCUS QUESTIONS</vt:lpstr>
      <vt:lpstr>Tricks of the Trade for Student Speakers</vt:lpstr>
      <vt:lpstr>Four Types of Reading </vt:lpstr>
      <vt:lpstr>POLONIUS LETTER</vt:lpstr>
      <vt:lpstr>Activity : Our Twist</vt:lpstr>
      <vt:lpstr>BLOG TOPICS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Speaking and Listening: The Verbal Curriculum</dc:title>
  <dc:creator>Chris</dc:creator>
  <cp:lastModifiedBy>Steve</cp:lastModifiedBy>
  <cp:revision>25</cp:revision>
  <dcterms:created xsi:type="dcterms:W3CDTF">2010-04-08T17:08:20Z</dcterms:created>
  <dcterms:modified xsi:type="dcterms:W3CDTF">2010-05-06T19:12:05Z</dcterms:modified>
</cp:coreProperties>
</file>